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4D17C16-573A-4258-B72E-09E5BC4DC5DA}">
  <a:tblStyle styleId="{94D17C16-573A-4258-B72E-09E5BC4DC5DA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b="1" lang="en" sz="1400"/>
              <a:t>Global model</a:t>
            </a:r>
            <a:r>
              <a:rPr lang="en" sz="1400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ml&lt;-plm(EMVTotal~TP+slope+SQ_FT+Age+use_type+dwell+school+green+nearwinter_snow+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                             tp*slope,data=data,index = c("entity","year"),model, "within",effect="twoway")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m2&lt;-plm(TP~TP_lag+PRCP+nearwinter_snow+</a:t>
            </a:r>
            <a:r>
              <a:rPr lang="en" sz="1400">
                <a:solidFill>
                  <a:srgbClr val="333333"/>
                </a:solidFill>
              </a:rPr>
              <a:t>EMV_Total_agr + EMV_Total_com + </a:t>
            </a:r>
            <a:br>
              <a:rPr lang="en" sz="1400">
                <a:solidFill>
                  <a:srgbClr val="333333"/>
                </a:solidFill>
              </a:rPr>
            </a:br>
            <a:r>
              <a:rPr lang="en" sz="1400">
                <a:solidFill>
                  <a:srgbClr val="333333"/>
                </a:solidFill>
              </a:rPr>
              <a:t>                       EMV_Total_ind + EMV_Total_res, index = c(“neighbor”, “year”), model 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333333"/>
                </a:solidFill>
              </a:rPr>
              <a:t>                       "Within",  effect = "twoways")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Lake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- Extract monitoring data for lakes that have at least two years of data.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- Aggregate lake data to a yearly level.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- Join lake and parcel data based on lake identifier (DNR_IT_Site_Number), parcel coordinates and year.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4294967295" type="ctrTitle"/>
          </p:nvPr>
        </p:nvSpPr>
        <p:spPr>
          <a:xfrm>
            <a:off x="609025" y="2290426"/>
            <a:ext cx="8222100" cy="143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FFFFFF"/>
                </a:solidFill>
              </a:rPr>
              <a:t>Water Quality          Economic Impact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FFFFFF"/>
                </a:solidFill>
              </a:rPr>
              <a:t>MinneAnalytics</a:t>
            </a:r>
          </a:p>
        </p:txBody>
      </p:sp>
      <p:sp>
        <p:nvSpPr>
          <p:cNvPr id="87" name="Shape 87"/>
          <p:cNvSpPr txBox="1"/>
          <p:nvPr>
            <p:ph idx="4294967295" type="subTitle"/>
          </p:nvPr>
        </p:nvSpPr>
        <p:spPr>
          <a:xfrm>
            <a:off x="609013" y="393596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Annie Lo   Sharon Lin   Sophie Zheng   Wendy Lu   Yurong Fan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R Squad</a:t>
            </a:r>
          </a:p>
        </p:txBody>
      </p:sp>
      <p:sp>
        <p:nvSpPr>
          <p:cNvPr id="88" name="Shape 88"/>
          <p:cNvSpPr/>
          <p:nvPr/>
        </p:nvSpPr>
        <p:spPr>
          <a:xfrm>
            <a:off x="3323475" y="2938475"/>
            <a:ext cx="564300" cy="317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5" y="1469425"/>
            <a:ext cx="7126149" cy="122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23150" y="1111225"/>
            <a:ext cx="2950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Property Attributes (Continued)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3392499"/>
            <a:ext cx="8314601" cy="9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11700" y="2960550"/>
            <a:ext cx="5799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Property Attributes (Use type not included in screenprint: hotel and school )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Transform to panel data for modeling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863150" y="410025"/>
            <a:ext cx="2724300" cy="60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Visualization</a:t>
            </a:r>
          </a:p>
        </p:txBody>
      </p:sp>
      <p:sp>
        <p:nvSpPr>
          <p:cNvPr id="217" name="Shape 217"/>
          <p:cNvSpPr txBox="1"/>
          <p:nvPr>
            <p:ph idx="1" type="subTitle"/>
          </p:nvPr>
        </p:nvSpPr>
        <p:spPr>
          <a:xfrm>
            <a:off x="311700" y="2272175"/>
            <a:ext cx="4045200" cy="225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      Random sample - 5% of data</a:t>
            </a: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      2004 - 2014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      7 Counties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      Inflation-adjusted EMV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18" name="Shape 218"/>
          <p:cNvSpPr/>
          <p:nvPr/>
        </p:nvSpPr>
        <p:spPr>
          <a:xfrm>
            <a:off x="410000" y="2376125"/>
            <a:ext cx="185700" cy="185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10000" y="3382475"/>
            <a:ext cx="185700" cy="185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10000" y="2901150"/>
            <a:ext cx="185700" cy="185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1395350" y="1257237"/>
            <a:ext cx="1659900" cy="77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/>
              <a:t>Parcel</a:t>
            </a:r>
          </a:p>
        </p:txBody>
      </p:sp>
      <p:sp>
        <p:nvSpPr>
          <p:cNvPr id="222" name="Shape 222"/>
          <p:cNvSpPr/>
          <p:nvPr/>
        </p:nvSpPr>
        <p:spPr>
          <a:xfrm>
            <a:off x="410000" y="3786025"/>
            <a:ext cx="185700" cy="185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874" y="0"/>
            <a:ext cx="4874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501825" y="174975"/>
            <a:ext cx="39975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2A3990"/>
                </a:solidFill>
                <a:latin typeface="Trebuchet MS"/>
                <a:ea typeface="Trebuchet MS"/>
                <a:cs typeface="Trebuchet MS"/>
                <a:sym typeface="Trebuchet MS"/>
              </a:rPr>
              <a:t>Yearly Avg EMV change in most counties declined from 2004 except for Carver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794050" y="79720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50" y="1364000"/>
            <a:ext cx="4975200" cy="348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979700" y="644300"/>
            <a:ext cx="917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Anoka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938000" y="2294437"/>
            <a:ext cx="1000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Hennepin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938000" y="3871625"/>
            <a:ext cx="1000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Carver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799" y="135125"/>
            <a:ext cx="2908675" cy="15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349" y="1893675"/>
            <a:ext cx="2908675" cy="144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2349" y="3450050"/>
            <a:ext cx="2908675" cy="15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501825" y="251175"/>
            <a:ext cx="8507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2A3990"/>
                </a:solidFill>
              </a:rPr>
              <a:t>Commercial &amp; School’s Land EMV (mostly exempt property) raised significantly 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4794050" y="79720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75" y="1397974"/>
            <a:ext cx="4222698" cy="35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50" y="1310925"/>
            <a:ext cx="4468473" cy="35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921775" y="956575"/>
            <a:ext cx="78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Overall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6130187" y="956575"/>
            <a:ext cx="128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Commercial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501825" y="174975"/>
            <a:ext cx="6858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2A3990"/>
                </a:solidFill>
                <a:latin typeface="Trebuchet MS"/>
                <a:ea typeface="Trebuchet MS"/>
                <a:cs typeface="Trebuchet MS"/>
                <a:sym typeface="Trebuchet MS"/>
              </a:rPr>
              <a:t>Property Characteristic &amp; EMV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794050" y="79720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450" y="2481175"/>
            <a:ext cx="2787100" cy="23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925" y="2481174"/>
            <a:ext cx="2734273" cy="23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25" y="2592750"/>
            <a:ext cx="2665624" cy="222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212" y="833862"/>
            <a:ext cx="2304099" cy="1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4050" y="863275"/>
            <a:ext cx="2208301" cy="13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664" y="877552"/>
            <a:ext cx="2427724" cy="1368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624" y="318950"/>
            <a:ext cx="4820972" cy="45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1-05 at 4.30.21 AM.png" id="267" name="Shape 267"/>
          <p:cNvPicPr preferRelativeResize="0"/>
          <p:nvPr/>
        </p:nvPicPr>
        <p:blipFill rotWithShape="1">
          <a:blip r:embed="rId4">
            <a:alphaModFix/>
          </a:blip>
          <a:srcRect b="3493" l="0" r="0" t="0"/>
          <a:stretch/>
        </p:blipFill>
        <p:spPr>
          <a:xfrm>
            <a:off x="7045775" y="231600"/>
            <a:ext cx="1416424" cy="45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97750" y="2543612"/>
            <a:ext cx="18129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2A3990"/>
                </a:solidFill>
              </a:rPr>
              <a:t>Tableau Dashboard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75" y="1227775"/>
            <a:ext cx="1463249" cy="7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742575" y="110295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w2004.pn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148" y="-25"/>
            <a:ext cx="603279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ke_w.png"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449" y="1102950"/>
            <a:ext cx="3095549" cy="2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5473000" y="251175"/>
            <a:ext cx="101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B45F06"/>
                </a:solidFill>
              </a:rPr>
              <a:t>2004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742575" y="110295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w2012.png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478" y="53700"/>
            <a:ext cx="61770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ke_w.png"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449" y="1102950"/>
            <a:ext cx="3095549" cy="2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473000" y="251175"/>
            <a:ext cx="101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B45F06"/>
                </a:solidFill>
              </a:rPr>
              <a:t>2012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742575" y="110295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w2014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900" y="-12"/>
            <a:ext cx="61049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ke_w.png"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249" y="1102950"/>
            <a:ext cx="3095549" cy="29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5383375" y="229575"/>
            <a:ext cx="101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B45F06"/>
                </a:solidFill>
              </a:rPr>
              <a:t>2014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10358" r="11228" t="0"/>
          <a:stretch/>
        </p:blipFill>
        <p:spPr>
          <a:xfrm>
            <a:off x="2697325" y="0"/>
            <a:ext cx="6126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316525" y="1605300"/>
            <a:ext cx="2380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Bloomington - 2014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362" y="1010996"/>
            <a:ext cx="4801274" cy="31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type="title"/>
          </p:nvPr>
        </p:nvSpPr>
        <p:spPr>
          <a:xfrm>
            <a:off x="311700" y="3909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Use an i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terative process to tackle large and messy data</a:t>
            </a:r>
          </a:p>
        </p:txBody>
      </p:sp>
      <p:sp>
        <p:nvSpPr>
          <p:cNvPr id="96" name="Shape 96"/>
          <p:cNvSpPr/>
          <p:nvPr/>
        </p:nvSpPr>
        <p:spPr>
          <a:xfrm>
            <a:off x="3397200" y="4460250"/>
            <a:ext cx="2337900" cy="4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Descriptive Analytics</a:t>
            </a:r>
          </a:p>
        </p:txBody>
      </p:sp>
      <p:sp>
        <p:nvSpPr>
          <p:cNvPr id="97" name="Shape 97"/>
          <p:cNvSpPr/>
          <p:nvPr/>
        </p:nvSpPr>
        <p:spPr>
          <a:xfrm>
            <a:off x="696625" y="1406325"/>
            <a:ext cx="2337900" cy="4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Insights &amp; Recommendation</a:t>
            </a:r>
          </a:p>
        </p:txBody>
      </p:sp>
      <p:sp>
        <p:nvSpPr>
          <p:cNvPr id="98" name="Shape 98"/>
          <p:cNvSpPr/>
          <p:nvPr/>
        </p:nvSpPr>
        <p:spPr>
          <a:xfrm rot="5396998">
            <a:off x="4399224" y="4135722"/>
            <a:ext cx="343500" cy="241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 rot="10796998">
            <a:off x="3104399" y="1500072"/>
            <a:ext cx="343500" cy="241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Shape 308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09" name="Shape 309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Shape 310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Shape 311"/>
            <p:cNvCxnSpPr/>
            <p:nvPr/>
          </p:nvCxnSpPr>
          <p:spPr>
            <a:xfrm>
              <a:off x="5792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Shape 312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Shape 313"/>
            <p:cNvCxnSpPr/>
            <p:nvPr/>
          </p:nvCxnSpPr>
          <p:spPr>
            <a:xfrm>
              <a:off x="6644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Shape 314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Shape 315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Shape 316"/>
            <p:cNvCxnSpPr/>
            <p:nvPr/>
          </p:nvCxnSpPr>
          <p:spPr>
            <a:xfrm>
              <a:off x="7923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Shape 317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Shape 318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Shape 319"/>
          <p:cNvSpPr/>
          <p:nvPr/>
        </p:nvSpPr>
        <p:spPr>
          <a:xfrm>
            <a:off x="7014920" y="2133119"/>
            <a:ext cx="286499" cy="286499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grpSp>
        <p:nvGrpSpPr>
          <p:cNvPr id="321" name="Shape 321"/>
          <p:cNvGrpSpPr/>
          <p:nvPr/>
        </p:nvGrpSpPr>
        <p:grpSpPr>
          <a:xfrm>
            <a:off x="4939533" y="2017045"/>
            <a:ext cx="3825542" cy="1573620"/>
            <a:chOff x="1000000" y="2393987"/>
            <a:chExt cx="4144234" cy="1704712"/>
          </a:xfrm>
        </p:grpSpPr>
        <p:sp>
          <p:nvSpPr>
            <p:cNvPr id="322" name="Shape 322"/>
            <p:cNvSpPr/>
            <p:nvPr/>
          </p:nvSpPr>
          <p:spPr>
            <a:xfrm>
              <a:off x="1000000" y="2440003"/>
              <a:ext cx="4144234" cy="1631268"/>
            </a:xfrm>
            <a:custGeom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8"/>
                    <a:pt x="34066" y="46905"/>
                    <a:pt x="40338" y="45550"/>
                  </a:cubicBezTo>
                  <a:cubicBezTo>
                    <a:pt x="46609" y="44194"/>
                    <a:pt x="52710" y="2160"/>
                    <a:pt x="58982" y="127"/>
                  </a:cubicBezTo>
                  <a:cubicBezTo>
                    <a:pt x="65253" y="-1906"/>
                    <a:pt x="71806" y="30974"/>
                    <a:pt x="77965" y="33347"/>
                  </a:cubicBezTo>
                  <a:cubicBezTo>
                    <a:pt x="84123" y="35719"/>
                    <a:pt x="90055" y="6285"/>
                    <a:pt x="95931" y="14364"/>
                  </a:cubicBezTo>
                  <a:cubicBezTo>
                    <a:pt x="101806" y="22443"/>
                    <a:pt x="107625" y="77414"/>
                    <a:pt x="113219" y="81821"/>
                  </a:cubicBezTo>
                  <a:cubicBezTo>
                    <a:pt x="118812" y="86227"/>
                    <a:pt x="123670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2" y="87866"/>
                    <a:pt x="162540" y="38544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lg" w="lg" type="oval"/>
              <a:tailEnd len="lg" w="lg" type="oval"/>
            </a:ln>
          </p:spPr>
        </p:sp>
        <p:sp>
          <p:nvSpPr>
            <p:cNvPr id="323" name="Shape 32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358650" y="2637812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909400" y="2993012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37450" y="2393987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Shape 331"/>
          <p:cNvSpPr/>
          <p:nvPr/>
        </p:nvSpPr>
        <p:spPr>
          <a:xfrm>
            <a:off x="6847150" y="1577744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2" name="Shape 332"/>
          <p:cNvGrpSpPr/>
          <p:nvPr/>
        </p:nvGrpSpPr>
        <p:grpSpPr>
          <a:xfrm>
            <a:off x="4939556" y="1778135"/>
            <a:ext cx="3836911" cy="1503799"/>
            <a:chOff x="1000025" y="2059300"/>
            <a:chExt cx="4156550" cy="1629075"/>
          </a:xfrm>
        </p:grpSpPr>
        <p:sp>
          <p:nvSpPr>
            <p:cNvPr id="333" name="Shape 333"/>
            <p:cNvSpPr/>
            <p:nvPr/>
          </p:nvSpPr>
          <p:spPr>
            <a:xfrm>
              <a:off x="1000025" y="2083951"/>
              <a:ext cx="4156550" cy="1576975"/>
            </a:xfrm>
            <a:custGeom>
              <a:pathLst>
                <a:path extrusionOk="0" h="63079" w="166262">
                  <a:moveTo>
                    <a:pt x="0" y="34952"/>
                  </a:moveTo>
                  <a:cubicBezTo>
                    <a:pt x="3623" y="29132"/>
                    <a:pt x="14946" y="1167"/>
                    <a:pt x="21740" y="37"/>
                  </a:cubicBezTo>
                  <a:cubicBezTo>
                    <a:pt x="28533" y="-1093"/>
                    <a:pt x="34477" y="24047"/>
                    <a:pt x="40762" y="28172"/>
                  </a:cubicBezTo>
                  <a:cubicBezTo>
                    <a:pt x="47046" y="32296"/>
                    <a:pt x="53256" y="18985"/>
                    <a:pt x="59446" y="24782"/>
                  </a:cubicBezTo>
                  <a:cubicBezTo>
                    <a:pt x="65635" y="30578"/>
                    <a:pt x="71730" y="60803"/>
                    <a:pt x="77901" y="62950"/>
                  </a:cubicBezTo>
                  <a:cubicBezTo>
                    <a:pt x="84072" y="65097"/>
                    <a:pt x="90489" y="39675"/>
                    <a:pt x="96472" y="37664"/>
                  </a:cubicBezTo>
                  <a:cubicBezTo>
                    <a:pt x="102454" y="35653"/>
                    <a:pt x="108077" y="54725"/>
                    <a:pt x="113796" y="50884"/>
                  </a:cubicBezTo>
                  <a:cubicBezTo>
                    <a:pt x="119514" y="47042"/>
                    <a:pt x="125062" y="18059"/>
                    <a:pt x="130781" y="14613"/>
                  </a:cubicBezTo>
                  <a:cubicBezTo>
                    <a:pt x="136499" y="11166"/>
                    <a:pt x="142191" y="30515"/>
                    <a:pt x="148105" y="30206"/>
                  </a:cubicBezTo>
                  <a:cubicBezTo>
                    <a:pt x="154018" y="29896"/>
                    <a:pt x="163235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oval"/>
              <a:tailEnd len="lg" w="lg" type="oval"/>
            </a:ln>
          </p:spPr>
        </p:sp>
        <p:sp>
          <p:nvSpPr>
            <p:cNvPr id="334" name="Shape 334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Shape 342"/>
          <p:cNvSpPr txBox="1"/>
          <p:nvPr>
            <p:ph idx="2" type="body"/>
          </p:nvPr>
        </p:nvSpPr>
        <p:spPr>
          <a:xfrm>
            <a:off x="6847150" y="1606394"/>
            <a:ext cx="1179600" cy="286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2795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 Structure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311700" y="1180675"/>
            <a:ext cx="87570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1600"/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Panel data of the right granularity: 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Entity: Lake - Neighborhood (parcels within distance threshold with statistics weighted by distance)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Time:  yearly  (average of comparing months)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Assumptions: </a:t>
            </a:r>
          </a:p>
          <a:p>
            <a:pPr indent="-330200" lvl="0" marL="1371600">
              <a:spcBef>
                <a:spcPts val="0"/>
              </a:spcBef>
              <a:buSzPct val="100000"/>
              <a:buChar char="❏"/>
            </a:pPr>
            <a:r>
              <a:rPr lang="en" sz="1600"/>
              <a:t>even effect within neighborhood (except for parcels of different use type).   </a:t>
            </a:r>
          </a:p>
          <a:p>
            <a:pPr indent="-330200" lvl="0" marL="1371600" rtl="0">
              <a:spcBef>
                <a:spcPts val="0"/>
              </a:spcBef>
              <a:buSzPct val="100000"/>
              <a:buChar char="❏"/>
            </a:pPr>
            <a:r>
              <a:rPr lang="en" sz="1600"/>
              <a:t>effects exist within a distance; longer distance -&gt; less influences</a:t>
            </a:r>
          </a:p>
          <a:p>
            <a:pPr indent="-330200" lvl="0" marL="1371600" rtl="0">
              <a:spcBef>
                <a:spcPts val="0"/>
              </a:spcBef>
              <a:buSzPct val="100000"/>
              <a:buChar char="❏"/>
            </a:pPr>
            <a:r>
              <a:rPr lang="en" sz="1600"/>
              <a:t>yearly level influences with no lagged effect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Fixed effect model to control unobserved effects:</a:t>
            </a:r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n" sz="1600"/>
              <a:t>Two way fixed effect model after testing </a:t>
            </a:r>
          </a:p>
          <a:p>
            <a:pPr indent="-330200" lvl="0" marL="1371600">
              <a:spcBef>
                <a:spcPts val="0"/>
              </a:spcBef>
              <a:buSzPct val="100000"/>
              <a:buChar char="❏"/>
            </a:pPr>
            <a:r>
              <a:rPr lang="en" sz="1600"/>
              <a:t>Poolability</a:t>
            </a:r>
          </a:p>
          <a:p>
            <a:pPr indent="-330200" lvl="0" marL="1371600">
              <a:spcBef>
                <a:spcPts val="0"/>
              </a:spcBef>
              <a:buSzPct val="100000"/>
              <a:buChar char="❏"/>
            </a:pPr>
            <a:r>
              <a:rPr lang="en" sz="1600"/>
              <a:t>Individual and time effect </a:t>
            </a:r>
          </a:p>
          <a:p>
            <a:pPr indent="-330200" lvl="0" marL="1371600" rtl="0">
              <a:spcBef>
                <a:spcPts val="0"/>
              </a:spcBef>
              <a:buSzPct val="100000"/>
              <a:buChar char="❏"/>
            </a:pPr>
            <a:r>
              <a:rPr lang="en" sz="1600"/>
              <a:t>Random effect 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Control unobserved entity and time heterogeneity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Structure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/>
        </p:nvSpPr>
        <p:spPr>
          <a:xfrm>
            <a:off x="311700" y="1362000"/>
            <a:ext cx="35625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/>
              <a:t>Attributes</a:t>
            </a:r>
            <a:r>
              <a:rPr b="1" lang="en" sz="16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600"/>
              <a:t>Water quality: avgTP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600"/>
              <a:t>Economic value: EMV(coefficient interpretable)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600"/>
              <a:t>Interactive terms and newly generated attributes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600"/>
              <a:t>Controlled with: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 sz="1600"/>
              <a:t>time dummy variables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 sz="1600"/>
              <a:t>external lake factors (precipitation, snow)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 sz="1600"/>
              <a:t>other neighborhood factors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725" y="1786000"/>
            <a:ext cx="4600575" cy="279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4550025" y="1120950"/>
            <a:ext cx="9495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/>
              <a:t>Models: </a:t>
            </a: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2033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 Structure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311700" y="1180675"/>
            <a:ext cx="87570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Effect of TP on EMV: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ml&lt;-plm(EMVTotal ~TP+slope + tp*slope +SQ_FT+Age+use_type+dwell+school+green+nearwinter_snow, index = c("entity","year"), model = "within",effect="twoways")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b="1" lang="en" sz="1600"/>
              <a:t>Effect of EMV on TP: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m2&lt;-plm(TP ~ TP_lag+PRCP+nearwinter_snow+</a:t>
            </a:r>
            <a:r>
              <a:rPr lang="en" sz="1600">
                <a:solidFill>
                  <a:srgbClr val="333333"/>
                </a:solidFill>
              </a:rPr>
              <a:t>EMV_Total_agr + EMV_Total_com + </a:t>
            </a:r>
            <a:br>
              <a:rPr lang="en" sz="1600">
                <a:solidFill>
                  <a:srgbClr val="333333"/>
                </a:solidFill>
              </a:rPr>
            </a:br>
            <a:r>
              <a:rPr lang="en" sz="1600">
                <a:solidFill>
                  <a:srgbClr val="333333"/>
                </a:solidFill>
              </a:rPr>
              <a:t>                       EMV_Total_ind + EMV_Total_res, index = c(“entity”, “year”), model =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333333"/>
                </a:solidFill>
              </a:rPr>
              <a:t>                       "Within",  effect = "twoways")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2033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EMV effect on  TP</a:t>
            </a:r>
          </a:p>
        </p:txBody>
      </p:sp>
      <p:sp>
        <p:nvSpPr>
          <p:cNvPr id="372" name="Shape 372"/>
          <p:cNvSpPr/>
          <p:nvPr/>
        </p:nvSpPr>
        <p:spPr>
          <a:xfrm>
            <a:off x="432350" y="1685875"/>
            <a:ext cx="37335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4294967295" type="body"/>
          </p:nvPr>
        </p:nvSpPr>
        <p:spPr>
          <a:xfrm>
            <a:off x="605550" y="1832575"/>
            <a:ext cx="2779500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X Use Type</a:t>
            </a:r>
          </a:p>
        </p:txBody>
      </p:sp>
      <p:sp>
        <p:nvSpPr>
          <p:cNvPr id="374" name="Shape 374"/>
          <p:cNvSpPr/>
          <p:nvPr/>
        </p:nvSpPr>
        <p:spPr>
          <a:xfrm>
            <a:off x="4524200" y="1685875"/>
            <a:ext cx="35457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4294967295" type="body"/>
          </p:nvPr>
        </p:nvSpPr>
        <p:spPr>
          <a:xfrm>
            <a:off x="5206550" y="1832575"/>
            <a:ext cx="2549400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County/ Watershed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 Use type 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414300" y="855799"/>
            <a:ext cx="8925000" cy="890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m2</a:t>
            </a:r>
            <a:r>
              <a:rPr lang="en"/>
              <a:t>&lt;-plm(TP~TP_lag+PRCP+nearwinter_snow+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EMV_Total_agr + EMV_Total_com + </a:t>
            </a:r>
            <a:b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                      EMV_Total_ind + EMV_Total_res, index = c(“neighbor”, “year”), model =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                      "Within",  effect = "twoways")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</a:t>
            </a: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8" name="Shape 378"/>
          <p:cNvSpPr txBox="1"/>
          <p:nvPr/>
        </p:nvSpPr>
        <p:spPr>
          <a:xfrm>
            <a:off x="432350" y="2293675"/>
            <a:ext cx="27795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</a:t>
            </a:r>
            <a:r>
              <a:rPr lang="en"/>
              <a:t>200m: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200-400m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400-800m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800-1000m: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1000-1500m: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4419600" y="2369875"/>
            <a:ext cx="48168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Washington 622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Carver   227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Dakota 221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Hennepin 168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Scott  70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Anoka  53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0" name="Shape 380"/>
          <p:cNvSpPr txBox="1"/>
          <p:nvPr>
            <p:ph idx="4294967295" type="body"/>
          </p:nvPr>
        </p:nvSpPr>
        <p:spPr>
          <a:xfrm>
            <a:off x="6310200" y="2369875"/>
            <a:ext cx="2926200" cy="26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chemeClr val="accent4"/>
                </a:solidFill>
              </a:rPr>
              <a:t>6 watershed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Lower St. Croix River 502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Lower Minnesota River 432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 Mississippi River - Twin Cities 362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Mississippi River - Lake Pepin 74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South Fork Crow River 27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Insight &amp; Recommendation</a:t>
            </a:r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191200" y="1128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</a:t>
            </a:r>
            <a:r>
              <a:rPr lang="en"/>
              <a:t>Distance sensitivity analysis</a:t>
            </a:r>
          </a:p>
        </p:txBody>
      </p:sp>
      <p:sp>
        <p:nvSpPr>
          <p:cNvPr id="392" name="Shape 392"/>
          <p:cNvSpPr txBox="1"/>
          <p:nvPr>
            <p:ph idx="4294967295" type="body"/>
          </p:nvPr>
        </p:nvSpPr>
        <p:spPr>
          <a:xfrm>
            <a:off x="648400" y="3953125"/>
            <a:ext cx="3635100" cy="9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400"/>
              <a:t>Correlation between water quality </a:t>
            </a:r>
            <a:r>
              <a:rPr b="1" lang="en" sz="1400"/>
              <a:t>and n</a:t>
            </a:r>
            <a:r>
              <a:rPr b="1" lang="en" sz="1400"/>
              <a:t>eighbor estimated market value is significant within 800 meter. 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99" y="1338825"/>
            <a:ext cx="4012374" cy="2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5" name="Shape 395"/>
          <p:cNvSpPr txBox="1"/>
          <p:nvPr/>
        </p:nvSpPr>
        <p:spPr>
          <a:xfrm>
            <a:off x="5134975" y="1144912"/>
            <a:ext cx="3176400" cy="25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&lt;200m: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commercial +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200-400m: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commercial +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residential +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800-1000m: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Residential +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1000-1500m: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No effect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571525" y="720600"/>
            <a:ext cx="2514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TP </a:t>
            </a:r>
            <a:r>
              <a:rPr b="1" lang="en"/>
              <a:t>on EMVTotal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046725" y="720600"/>
            <a:ext cx="2514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EMV on TP:</a:t>
            </a:r>
          </a:p>
        </p:txBody>
      </p:sp>
      <p:sp>
        <p:nvSpPr>
          <p:cNvPr id="398" name="Shape 398"/>
          <p:cNvSpPr txBox="1"/>
          <p:nvPr>
            <p:ph idx="4294967295" type="body"/>
          </p:nvPr>
        </p:nvSpPr>
        <p:spPr>
          <a:xfrm>
            <a:off x="4828925" y="3953125"/>
            <a:ext cx="4012500" cy="9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400"/>
              <a:t>The impact distance of commercial and Residential on lake are significant within 400 meter and 1000 meter respectively.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198250" y="307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Dramatic TP decrease~ EMV increase</a:t>
            </a:r>
          </a:p>
        </p:txBody>
      </p:sp>
      <p:graphicFrame>
        <p:nvGraphicFramePr>
          <p:cNvPr id="404" name="Shape 404"/>
          <p:cNvGraphicFramePr/>
          <p:nvPr/>
        </p:nvGraphicFramePr>
        <p:xfrm>
          <a:off x="732100" y="281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{94D17C16-573A-4258-B72E-09E5BC4DC5DA}</a:tableStyleId>
              </a:tblPr>
              <a:tblGrid>
                <a:gridCol w="2004175"/>
                <a:gridCol w="1840600"/>
                <a:gridCol w="1559900"/>
              </a:tblGrid>
              <a:tr h="346500">
                <a:tc gridSpan="3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Model: EMV~TP</a:t>
                      </a:r>
                    </a:p>
                  </a:txBody>
                  <a:tcPr marT="91425" marB="91425" marR="91425" marL="91425"/>
                </a:tc>
                <a:tc hMerge="1"/>
                <a:tc hMerge="1"/>
              </a:tr>
              <a:tr h="32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Slope range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Estimate 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Pr(&gt;|t|)</a:t>
                      </a:r>
                    </a:p>
                  </a:txBody>
                  <a:tcPr marT="91425" marB="91425" marR="91425" marL="91425"/>
                </a:tc>
              </a:tr>
              <a:tr h="32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[</a:t>
                      </a: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-0.9,0.89]/slope*TP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-5.672e+04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980000"/>
                          </a:solidFill>
                        </a:rPr>
                        <a:t>0.011051 </a:t>
                      </a:r>
                    </a:p>
                  </a:txBody>
                  <a:tcPr marT="91425" marB="91425" marR="91425" marL="91425"/>
                </a:tc>
              </a:tr>
              <a:tr h="405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[-0.9,-0.52]/TP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980000"/>
                          </a:solidFill>
                        </a:rPr>
                        <a:t>8.986e+04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980000"/>
                          </a:solidFill>
                        </a:rPr>
                        <a:t>0.00552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5" name="Shape 4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6" name="Shape 406"/>
          <p:cNvSpPr txBox="1"/>
          <p:nvPr/>
        </p:nvSpPr>
        <p:spPr>
          <a:xfrm>
            <a:off x="418675" y="4168275"/>
            <a:ext cx="7412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Investment in worse lake to improve water quality could significantly increase the </a:t>
            </a:r>
            <a:r>
              <a:rPr lang="en"/>
              <a:t>property's</a:t>
            </a:r>
            <a:r>
              <a:rPr lang="en"/>
              <a:t> estimated market value. 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75" y="708925"/>
            <a:ext cx="6971851" cy="20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School</a:t>
            </a: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4" name="Shape 414"/>
          <p:cNvSpPr txBox="1"/>
          <p:nvPr/>
        </p:nvSpPr>
        <p:spPr>
          <a:xfrm>
            <a:off x="491700" y="3992450"/>
            <a:ext cx="70074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Lake being accessed by human (</a:t>
            </a:r>
            <a:r>
              <a:rPr lang="en"/>
              <a:t>TP increases)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wealth comes first</a:t>
            </a:r>
            <a:r>
              <a:rPr lang="en"/>
              <a:t>, </a:t>
            </a:r>
            <a:r>
              <a:rPr lang="en"/>
              <a:t>school EMV increase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graphicFrame>
        <p:nvGraphicFramePr>
          <p:cNvPr id="415" name="Shape 415"/>
          <p:cNvGraphicFramePr/>
          <p:nvPr/>
        </p:nvGraphicFramePr>
        <p:xfrm>
          <a:off x="4713325" y="39924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{94D17C16-573A-4258-B72E-09E5BC4DC5DA}</a:tableStyleId>
              </a:tblPr>
              <a:tblGrid>
                <a:gridCol w="988475"/>
                <a:gridCol w="1084675"/>
                <a:gridCol w="892250"/>
              </a:tblGrid>
              <a:tr h="42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Estimate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Pr(&gt;|t|)</a:t>
                      </a:r>
                    </a:p>
                  </a:txBody>
                  <a:tcPr marT="91425" marB="91425" marR="91425" marL="91425"/>
                </a:tc>
              </a:tr>
              <a:tr h="42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EMV~TP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1.997e+04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0.065970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99" y="410000"/>
            <a:ext cx="4946675" cy="35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3809425" y="2625000"/>
            <a:ext cx="1419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3690000" y="3205025"/>
            <a:ext cx="1419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457850" y="1177200"/>
            <a:ext cx="1419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4800025" y="1101000"/>
            <a:ext cx="1419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5702675" y="1024800"/>
            <a:ext cx="1419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148200" y="1081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Industry developing~did not increase TP</a:t>
            </a:r>
          </a:p>
        </p:txBody>
      </p:sp>
      <p:graphicFrame>
        <p:nvGraphicFramePr>
          <p:cNvPr id="427" name="Shape 427"/>
          <p:cNvGraphicFramePr/>
          <p:nvPr/>
        </p:nvGraphicFramePr>
        <p:xfrm>
          <a:off x="437775" y="323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{94D17C16-573A-4258-B72E-09E5BC4DC5DA}</a:tableStyleId>
              </a:tblPr>
              <a:tblGrid>
                <a:gridCol w="1131600"/>
                <a:gridCol w="1131600"/>
                <a:gridCol w="1588075"/>
                <a:gridCol w="910775"/>
                <a:gridCol w="910775"/>
                <a:gridCol w="895975"/>
                <a:gridCol w="1131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Estimate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Std. Error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 value 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Pr(&gt;|t|)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Adjusted R2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AIC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EMV~TP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1.641e+04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6.198e+03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2.647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0.00875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 0.9608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4770.552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TP~EMV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8" name="Shape 428"/>
          <p:cNvSpPr/>
          <p:nvPr/>
        </p:nvSpPr>
        <p:spPr>
          <a:xfrm>
            <a:off x="444525" y="3853550"/>
            <a:ext cx="7686900" cy="35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15531" r="15559" t="0"/>
          <a:stretch/>
        </p:blipFill>
        <p:spPr>
          <a:xfrm>
            <a:off x="258800" y="715975"/>
            <a:ext cx="4509150" cy="430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6076128" y="870375"/>
            <a:ext cx="1488000" cy="351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TP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slope 0.54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524" y="1376375"/>
            <a:ext cx="4023899" cy="339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23" y="2200185"/>
            <a:ext cx="689575" cy="1040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Investigate changes in lake water quality and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property values</a:t>
            </a:r>
          </a:p>
        </p:txBody>
      </p:sp>
      <p:sp>
        <p:nvSpPr>
          <p:cNvPr id="107" name="Shape 107"/>
          <p:cNvSpPr/>
          <p:nvPr/>
        </p:nvSpPr>
        <p:spPr>
          <a:xfrm rot="-2429">
            <a:off x="5025500" y="2596186"/>
            <a:ext cx="849300" cy="471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015150" y="2552175"/>
            <a:ext cx="20421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/>
              <a:t>By How Much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5" y="1674850"/>
            <a:ext cx="4327075" cy="21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406675" y="1830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5. Agricultural developing~increased TP 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" y="804525"/>
            <a:ext cx="5438949" cy="270096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6161300" y="830850"/>
            <a:ext cx="2451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Hennepin:</a:t>
            </a:r>
          </a:p>
          <a:p>
            <a:pPr indent="-228600" lvl="0" marL="457200" rtl="0">
              <a:spcBef>
                <a:spcPts val="0"/>
              </a:spcBef>
              <a:buClr>
                <a:srgbClr val="333333"/>
              </a:buClr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Increased agriculture EMV &amp; deteriorated TP (higher marginal 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Washington, Lower St. Croix River</a:t>
            </a:r>
          </a:p>
          <a:p>
            <a:pPr indent="-228600" lvl="0" marL="457200" rtl="0">
              <a:spcBef>
                <a:spcPts val="0"/>
              </a:spcBef>
              <a:buClr>
                <a:srgbClr val="333333"/>
              </a:buClr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Reduced agriculture EMV &amp; TP improvement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41" name="Shape 441"/>
          <p:cNvGraphicFramePr/>
          <p:nvPr/>
        </p:nvGraphicFramePr>
        <p:xfrm>
          <a:off x="1420775" y="358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{94D17C16-573A-4258-B72E-09E5BC4DC5DA}</a:tableStyleId>
              </a:tblPr>
              <a:tblGrid>
                <a:gridCol w="1296350"/>
                <a:gridCol w="1296350"/>
                <a:gridCol w="1094325"/>
              </a:tblGrid>
              <a:tr h="296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TP~EMV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Estimate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200"/>
                        <a:t>Pr(&gt;|t|)</a:t>
                      </a:r>
                    </a:p>
                  </a:txBody>
                  <a:tcPr marT="91425" marB="91425" marR="91425" marL="91425"/>
                </a:tc>
              </a:tr>
              <a:tr h="296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Hennepin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2.1158e-03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**</a:t>
                      </a:r>
                    </a:p>
                  </a:txBody>
                  <a:tcPr marT="91425" marB="91425" marR="91425" marL="91425"/>
                </a:tc>
              </a:tr>
              <a:tr h="296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Washington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1.2231e-06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*</a:t>
                      </a:r>
                    </a:p>
                  </a:txBody>
                  <a:tcPr marT="91425" marB="91425" marR="91425" marL="91425"/>
                </a:tc>
              </a:tr>
              <a:tr h="2966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Washington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1.8304e-06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**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Thanks!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1256050"/>
            <a:ext cx="8520600" cy="199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Appendix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Transformation Using Regular Expression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Regular Expression to Treat Categorical Data:</a:t>
            </a: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up School District values using Regular Expression</a:t>
            </a:r>
          </a:p>
          <a:p>
            <a:pPr indent="4572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ISD214 -&gt; 214</a:t>
            </a: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Dwelling Type Categories (162 to 16 levels)</a:t>
            </a:r>
          </a:p>
          <a:p>
            <a:pPr indent="45720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Industrials, Heavy Mftg. -&gt; Industrial</a:t>
            </a: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Categorize Property Use Type based on User Description (11 levels)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i.e. Apartment -&gt; Residential, College-Public -&gt; School</a:t>
            </a: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Categorize Home Style (78 levels)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i.e. High School -&gt; School </a:t>
            </a:r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Outlier 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004635"/>
            <a:ext cx="6810449" cy="313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3605150" y="1004625"/>
            <a:ext cx="3757800" cy="7752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1503125" y="2466075"/>
            <a:ext cx="446100" cy="352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34500" y="4138850"/>
            <a:ext cx="711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Mall of America’s estimated market value is 60 millions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Remove those distant points </a:t>
            </a:r>
          </a:p>
        </p:txBody>
      </p:sp>
      <p:sp>
        <p:nvSpPr>
          <p:cNvPr id="471" name="Shape 4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Duplicates</a:t>
            </a: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22408" l="0" r="0" t="0"/>
          <a:stretch/>
        </p:blipFill>
        <p:spPr>
          <a:xfrm>
            <a:off x="404700" y="1071700"/>
            <a:ext cx="7780274" cy="18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4">
            <a:alphaModFix/>
          </a:blip>
          <a:srcRect b="12831" l="0" r="0" t="0"/>
          <a:stretch/>
        </p:blipFill>
        <p:spPr>
          <a:xfrm>
            <a:off x="404700" y="3009775"/>
            <a:ext cx="7780274" cy="18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4638525" y="3264675"/>
            <a:ext cx="2219700" cy="607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501825" y="251175"/>
            <a:ext cx="4095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School District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4794050" y="79720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849" y="349450"/>
            <a:ext cx="4269724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00" y="2540250"/>
            <a:ext cx="4581349" cy="2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50" y="65549"/>
            <a:ext cx="4373899" cy="24746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501825" y="201600"/>
            <a:ext cx="8070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Residential</a:t>
            </a:r>
            <a:r>
              <a:rPr b="1" lang="en" sz="2000">
                <a:solidFill>
                  <a:srgbClr val="555555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Avg EMV corresponds to the median household income</a:t>
            </a: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5168" t="0"/>
          <a:stretch/>
        </p:blipFill>
        <p:spPr>
          <a:xfrm>
            <a:off x="139750" y="677550"/>
            <a:ext cx="5320448" cy="436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900" y="2159100"/>
            <a:ext cx="3911823" cy="220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Data Preparation</a:t>
            </a:r>
          </a:p>
        </p:txBody>
      </p:sp>
      <p:sp>
        <p:nvSpPr>
          <p:cNvPr id="116" name="Shape 116"/>
          <p:cNvSpPr/>
          <p:nvPr/>
        </p:nvSpPr>
        <p:spPr>
          <a:xfrm>
            <a:off x="628675" y="12403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4294967295" type="body"/>
          </p:nvPr>
        </p:nvSpPr>
        <p:spPr>
          <a:xfrm>
            <a:off x="739275" y="1354963"/>
            <a:ext cx="2257200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</a:p>
        </p:txBody>
      </p:sp>
      <p:sp>
        <p:nvSpPr>
          <p:cNvPr id="118" name="Shape 118"/>
          <p:cNvSpPr txBox="1"/>
          <p:nvPr>
            <p:ph idx="4294967295" type="body"/>
          </p:nvPr>
        </p:nvSpPr>
        <p:spPr>
          <a:xfrm>
            <a:off x="505750" y="2006550"/>
            <a:ext cx="2593500" cy="303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Water Quality</a:t>
            </a:r>
            <a:r>
              <a:rPr lang="en" sz="1600"/>
              <a:t>: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Lake Monitoring 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Economic Data: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Tax Parcel 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Parcel to Lake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Distance</a:t>
            </a: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External Factor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Precipitation</a:t>
            </a:r>
          </a:p>
          <a:p>
            <a:pPr indent="-3302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600"/>
              <a:t>Snowfall</a:t>
            </a:r>
          </a:p>
        </p:txBody>
      </p:sp>
      <p:sp>
        <p:nvSpPr>
          <p:cNvPr id="119" name="Shape 119"/>
          <p:cNvSpPr/>
          <p:nvPr/>
        </p:nvSpPr>
        <p:spPr>
          <a:xfrm>
            <a:off x="5952301" y="1240287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4294967295" type="body"/>
          </p:nvPr>
        </p:nvSpPr>
        <p:spPr>
          <a:xfrm>
            <a:off x="6299925" y="1386988"/>
            <a:ext cx="2257200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Transformation</a:t>
            </a:r>
          </a:p>
        </p:txBody>
      </p:sp>
      <p:sp>
        <p:nvSpPr>
          <p:cNvPr id="121" name="Shape 121"/>
          <p:cNvSpPr txBox="1"/>
          <p:nvPr>
            <p:ph idx="4294967295" type="body"/>
          </p:nvPr>
        </p:nvSpPr>
        <p:spPr>
          <a:xfrm>
            <a:off x="5952296" y="2006550"/>
            <a:ext cx="2471699" cy="26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Merge parcel and water data</a:t>
            </a:r>
          </a:p>
          <a:p>
            <a:pPr indent="-330200" lvl="0" marL="457200"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" sz="1600"/>
              <a:t>Panel data transformation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" name="Shape 123"/>
          <p:cNvSpPr/>
          <p:nvPr/>
        </p:nvSpPr>
        <p:spPr>
          <a:xfrm>
            <a:off x="3191701" y="1240287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rIns="121875" tIns="1218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4294967295" type="body"/>
          </p:nvPr>
        </p:nvSpPr>
        <p:spPr>
          <a:xfrm>
            <a:off x="3191700" y="2006550"/>
            <a:ext cx="2471700" cy="26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Water Quality (&gt;1990)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Missing values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Outliers</a:t>
            </a:r>
          </a:p>
          <a:p>
            <a:pPr indent="-330200" lvl="0" marL="457200" rtl="0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" sz="1600"/>
              <a:t>Duplicates</a:t>
            </a:r>
          </a:p>
        </p:txBody>
      </p:sp>
      <p:sp>
        <p:nvSpPr>
          <p:cNvPr id="125" name="Shape 125"/>
          <p:cNvSpPr txBox="1"/>
          <p:nvPr>
            <p:ph idx="4294967295" type="body"/>
          </p:nvPr>
        </p:nvSpPr>
        <p:spPr>
          <a:xfrm>
            <a:off x="3517325" y="1354963"/>
            <a:ext cx="2257200" cy="31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Missing Values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40200" y="3651875"/>
            <a:ext cx="40803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Parcels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Estimated Market Value (EMV): no NA but 0’s that indicate missing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-&gt; Missing not at random - not easy to impute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00" y="1017799"/>
            <a:ext cx="3309424" cy="22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570640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DEPTH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16227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DEPTH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618760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TP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760827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TP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75" y="990375"/>
            <a:ext cx="4080349" cy="23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9274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BLDG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2322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TOTAL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11152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LAND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4200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SQFT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58402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GREEN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2446562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BLDG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26298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LAND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80552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TOTAL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96892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SQFT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68275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GREEN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1780912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BUI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LT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933312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USE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21137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SCHOOL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553362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USE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363962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BUI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LT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743650" y="2797725"/>
            <a:ext cx="27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SCHOOL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752000" y="3651875"/>
            <a:ext cx="40803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Lake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T</a:t>
            </a:r>
            <a:r>
              <a:rPr lang="en"/>
              <a:t>otal </a:t>
            </a:r>
            <a:r>
              <a:rPr lang="en"/>
              <a:t>Phosphorus has the least missing values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-&gt; Easy to impute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Missing Values (Lake) - Imputation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22750" y="3511200"/>
            <a:ext cx="68931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Use linear regression &amp; predictive mean matching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Response variables: Total Phosphorus / Secchi Depth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Predictors: Year, Lake, Secchi Depth / Total Phosphorus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Use R ‘mice’ package to complete this step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25" y="1017799"/>
            <a:ext cx="3413474" cy="2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00" y="1017799"/>
            <a:ext cx="3602724" cy="228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Outliers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5" y="1017800"/>
            <a:ext cx="3511200" cy="24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525" y="1017800"/>
            <a:ext cx="3428999" cy="24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6247375" y="927699"/>
            <a:ext cx="551933" cy="1902420"/>
          </a:xfrm>
          <a:prstGeom prst="flowChartTermina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610650" y="3558175"/>
            <a:ext cx="66936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Secchi Depth can be as high as ten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Total Phosphorus has a normal range (0.001,0.01)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 0.2 regarded as big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&gt;10 indicating anomaly (human input error)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62" y="1017800"/>
            <a:ext cx="8087475" cy="38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Combine lake and parcel data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99" y="1977674"/>
            <a:ext cx="1811024" cy="44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275" y="3319949"/>
            <a:ext cx="462375" cy="3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Transform to panel data for modeling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75" y="3498524"/>
            <a:ext cx="8464050" cy="1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615450" y="3181650"/>
            <a:ext cx="175800" cy="281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329950" y="3181650"/>
            <a:ext cx="175800" cy="281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705500" y="3143250"/>
            <a:ext cx="1708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/>
              <a:t>Lake Neighborhood</a:t>
            </a:r>
          </a:p>
        </p:txBody>
      </p:sp>
      <p:sp>
        <p:nvSpPr>
          <p:cNvPr id="193" name="Shape 193"/>
          <p:cNvSpPr/>
          <p:nvPr/>
        </p:nvSpPr>
        <p:spPr>
          <a:xfrm>
            <a:off x="2561475" y="3181650"/>
            <a:ext cx="175800" cy="281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972900" y="3217125"/>
            <a:ext cx="175800" cy="281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3344012" y="3143250"/>
            <a:ext cx="2554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Water </a:t>
            </a:r>
            <a:r>
              <a:rPr b="1" lang="en" sz="1200"/>
              <a:t>Quality (Yearly Average)</a:t>
            </a:r>
          </a:p>
        </p:txBody>
      </p:sp>
      <p:sp>
        <p:nvSpPr>
          <p:cNvPr id="196" name="Shape 196"/>
          <p:cNvSpPr/>
          <p:nvPr/>
        </p:nvSpPr>
        <p:spPr>
          <a:xfrm>
            <a:off x="6186850" y="3217125"/>
            <a:ext cx="175800" cy="281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563700" y="3181650"/>
            <a:ext cx="175800" cy="281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6736500" y="3143250"/>
            <a:ext cx="1641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Property Attributes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50" y="1063050"/>
            <a:ext cx="5173124" cy="193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